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8288000" cy="10287000"/>
  <p:notesSz cx="6858000" cy="9144000"/>
  <p:embeddedFontLst>
    <p:embeddedFont>
      <p:font typeface="Garet" panose="020B0604020202020204" charset="-52"/>
      <p:regular r:id="rId15"/>
    </p:embeddedFont>
    <p:embeddedFont>
      <p:font typeface="Disket Mono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Arcade Gamer" panose="020B0604020202020204" charset="-52"/>
      <p:regular r:id="rId19"/>
    </p:embeddedFont>
    <p:embeddedFont>
      <p:font typeface="Garet Bold" panose="020B0604020202020204" charset="-52"/>
      <p:regular r:id="rId20"/>
    </p:embeddedFont>
    <p:embeddedFont>
      <p:font typeface="Disket Mono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14.gif"/><Relationship Id="rId3" Type="http://schemas.openxmlformats.org/officeDocument/2006/relationships/image" Target="../media/image2.svg"/><Relationship Id="rId21" Type="http://schemas.openxmlformats.org/officeDocument/2006/relationships/image" Target="../media/image11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36.svg"/><Relationship Id="rId7" Type="http://schemas.openxmlformats.org/officeDocument/2006/relationships/image" Target="../media/image2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gif"/><Relationship Id="rId4" Type="http://schemas.openxmlformats.org/officeDocument/2006/relationships/image" Target="../media/image45.png"/><Relationship Id="rId9" Type="http://schemas.openxmlformats.org/officeDocument/2006/relationships/image" Target="../media/image4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3.svg"/><Relationship Id="rId18" Type="http://schemas.openxmlformats.org/officeDocument/2006/relationships/image" Target="../media/image53.png"/><Relationship Id="rId3" Type="http://schemas.openxmlformats.org/officeDocument/2006/relationships/image" Target="../media/image27.svg"/><Relationship Id="rId7" Type="http://schemas.openxmlformats.org/officeDocument/2006/relationships/image" Target="../media/image97.svg"/><Relationship Id="rId12" Type="http://schemas.openxmlformats.org/officeDocument/2006/relationships/image" Target="../media/image52.png"/><Relationship Id="rId17" Type="http://schemas.openxmlformats.org/officeDocument/2006/relationships/image" Target="../media/image70.svg"/><Relationship Id="rId2" Type="http://schemas.openxmlformats.org/officeDocument/2006/relationships/image" Target="../media/image47.png"/><Relationship Id="rId16" Type="http://schemas.openxmlformats.org/officeDocument/2006/relationships/image" Target="../media/image39.png"/><Relationship Id="rId20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4.svg"/><Relationship Id="rId10" Type="http://schemas.openxmlformats.org/officeDocument/2006/relationships/image" Target="../media/image51.png"/><Relationship Id="rId19" Type="http://schemas.openxmlformats.org/officeDocument/2006/relationships/image" Target="../media/image38.svg"/><Relationship Id="rId4" Type="http://schemas.openxmlformats.org/officeDocument/2006/relationships/image" Target="../media/image48.png"/><Relationship Id="rId9" Type="http://schemas.openxmlformats.org/officeDocument/2006/relationships/image" Target="../media/image99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29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6457336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25744" y="6115484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68873" y="611149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13082" y="6136966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 b="-1010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55094" y="8648874"/>
            <a:ext cx="5650752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The Salary Crystal Ball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856" y="2228605"/>
            <a:ext cx="13444504" cy="364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5"/>
              </a:lnSpc>
            </a:pPr>
            <a:r>
              <a:rPr lang="en-US" sz="8352">
                <a:solidFill>
                  <a:srgbClr val="FF63D8"/>
                </a:solidFill>
                <a:latin typeface="Arcade Gamer"/>
              </a:rPr>
              <a:t>AVERAGE BASE SALARY PREDICTION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25386"/>
              </p:ext>
            </p:extLst>
          </p:nvPr>
        </p:nvGraphicFramePr>
        <p:xfrm>
          <a:off x="1244113" y="1176338"/>
          <a:ext cx="15155556" cy="7927975"/>
        </p:xfrm>
        <a:graphic>
          <a:graphicData uri="http://schemas.openxmlformats.org/drawingml/2006/table">
            <a:tbl>
              <a:tblPr/>
              <a:tblGrid>
                <a:gridCol w="5051852"/>
                <a:gridCol w="5051852"/>
                <a:gridCol w="5051852"/>
              </a:tblGrid>
              <a:tr h="64926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Disket Mono"/>
                        </a:rPr>
                        <a:t>MODEL NAME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TEST SET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"/>
                        </a:rPr>
                        <a:t>VALIDATION SET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122213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 Bold"/>
                        </a:rPr>
                        <a:t>LINEAR REGRESSION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0" dirty="0">
                          <a:solidFill>
                            <a:srgbClr val="FFFFFF"/>
                          </a:solidFill>
                          <a:latin typeface="Garet Bold"/>
                        </a:rPr>
                        <a:t>MAE: 33720</a:t>
                      </a:r>
                      <a:endParaRPr lang="en-US" sz="1100" b="0" dirty="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 b="0" dirty="0">
                          <a:solidFill>
                            <a:srgbClr val="FFFFFF"/>
                          </a:solidFill>
                          <a:latin typeface="Garet Bold"/>
                        </a:rPr>
                        <a:t>MAPE: 0.2854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Garet Bold"/>
                        </a:rPr>
                        <a:t>MAE: 35920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Garet Bold"/>
                        </a:rPr>
                        <a:t>MAPE: 0.2969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2213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PARTIAL LEAST SQUARES REGRESSION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31342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32274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15771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SVR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31342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MAE: 37950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2213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Garet"/>
                        </a:rPr>
                        <a:t>RANDOM FOREST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27180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 MAPE: 0.2265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29083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MAPE: 0.2356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74396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Garet"/>
                        </a:rPr>
                        <a:t>LGBM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MAE: 26270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MAE: 28084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2213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Garet"/>
                        </a:rPr>
                        <a:t>XGBOOST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28027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MAPE: 0.2281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MAE: 30162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Garet"/>
                        </a:rPr>
                        <a:t>MAPE: 0.2425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2127969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8718" y="8857429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42593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04498" y="9789461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2124" y="9114706"/>
            <a:ext cx="2348115" cy="17446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2124" y="75925"/>
            <a:ext cx="14419534" cy="9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5"/>
              </a:lnSpc>
            </a:pPr>
            <a:r>
              <a:rPr lang="en-US" sz="6218">
                <a:solidFill>
                  <a:srgbClr val="FF63D8"/>
                </a:solidFill>
                <a:latin typeface="Arcade Gamer"/>
              </a:rPr>
              <a:t>MODEL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7698" y="9189304"/>
            <a:ext cx="4668817" cy="95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</a:pPr>
            <a:r>
              <a:rPr lang="en-US" sz="2770">
                <a:solidFill>
                  <a:srgbClr val="FF63D8"/>
                </a:solidFill>
                <a:latin typeface="Canva Sans"/>
              </a:rPr>
              <a:t>If you always predict the mean salary, MAE is 40425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96335" y="434689"/>
            <a:ext cx="3144758" cy="4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>
                <a:solidFill>
                  <a:srgbClr val="00C49C"/>
                </a:solidFill>
                <a:latin typeface="Canva Sans Bold"/>
              </a:rPr>
              <a:t>aka the wall of shame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7969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42593" y="9429750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04498" y="9789461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868192"/>
            <a:ext cx="5929591" cy="4550616"/>
          </a:xfrm>
          <a:custGeom>
            <a:avLst/>
            <a:gdLst/>
            <a:ahLst/>
            <a:cxnLst/>
            <a:rect l="l" t="t" r="r" b="b"/>
            <a:pathLst>
              <a:path w="5929591" h="4550616">
                <a:moveTo>
                  <a:pt x="0" y="0"/>
                </a:moveTo>
                <a:lnTo>
                  <a:pt x="5929591" y="0"/>
                </a:lnTo>
                <a:lnTo>
                  <a:pt x="5929591" y="4550616"/>
                </a:lnTo>
                <a:lnTo>
                  <a:pt x="0" y="455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18951" y="2868192"/>
            <a:ext cx="5850098" cy="4428075"/>
          </a:xfrm>
          <a:custGeom>
            <a:avLst/>
            <a:gdLst/>
            <a:ahLst/>
            <a:cxnLst/>
            <a:rect l="l" t="t" r="r" b="b"/>
            <a:pathLst>
              <a:path w="5850098" h="4428075">
                <a:moveTo>
                  <a:pt x="0" y="0"/>
                </a:moveTo>
                <a:lnTo>
                  <a:pt x="5850098" y="0"/>
                </a:lnTo>
                <a:lnTo>
                  <a:pt x="5850098" y="4428074"/>
                </a:lnTo>
                <a:lnTo>
                  <a:pt x="0" y="442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54799" y="2999980"/>
            <a:ext cx="5651217" cy="4164499"/>
          </a:xfrm>
          <a:custGeom>
            <a:avLst/>
            <a:gdLst/>
            <a:ahLst/>
            <a:cxnLst/>
            <a:rect l="l" t="t" r="r" b="b"/>
            <a:pathLst>
              <a:path w="5651217" h="4164499">
                <a:moveTo>
                  <a:pt x="0" y="0"/>
                </a:moveTo>
                <a:lnTo>
                  <a:pt x="5651217" y="0"/>
                </a:lnTo>
                <a:lnTo>
                  <a:pt x="5651217" y="4164499"/>
                </a:lnTo>
                <a:lnTo>
                  <a:pt x="0" y="4164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6324" y="697774"/>
            <a:ext cx="17695351" cy="92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3"/>
              </a:lnSpc>
            </a:pPr>
            <a:r>
              <a:rPr lang="en-US" sz="6083">
                <a:solidFill>
                  <a:srgbClr val="FF63D8"/>
                </a:solidFill>
                <a:latin typeface="Arcade Gamer"/>
              </a:rPr>
              <a:t>FEATURE IMPORTANCE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6043178" y="2153750"/>
            <a:ext cx="17695351" cy="47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3083">
                <a:solidFill>
                  <a:srgbClr val="FF63D8"/>
                </a:solidFill>
                <a:latin typeface="Arcade Gamer"/>
              </a:rPr>
              <a:t>RANDOM 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153750"/>
            <a:ext cx="17695351" cy="47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3083">
                <a:solidFill>
                  <a:srgbClr val="FF63D8"/>
                </a:solidFill>
                <a:latin typeface="Arcade Gamer"/>
              </a:rPr>
              <a:t>XGBOOST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2732" y="2153750"/>
            <a:ext cx="17695351" cy="47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3083">
                <a:solidFill>
                  <a:srgbClr val="FF63D8"/>
                </a:solidFill>
                <a:latin typeface="Arcade Gamer"/>
              </a:rPr>
              <a:t>LINEAR REGRESSION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9177" y="1715074"/>
            <a:ext cx="6203304" cy="2663766"/>
            <a:chOff x="0" y="0"/>
            <a:chExt cx="1633792" cy="7015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792" cy="701568"/>
            </a:xfrm>
            <a:custGeom>
              <a:avLst/>
              <a:gdLst/>
              <a:ahLst/>
              <a:cxnLst/>
              <a:rect l="l" t="t" r="r" b="b"/>
              <a:pathLst>
                <a:path w="1633792" h="701568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75359"/>
                  </a:lnTo>
                  <a:cubicBezTo>
                    <a:pt x="1633792" y="682310"/>
                    <a:pt x="1631031" y="688977"/>
                    <a:pt x="1626116" y="693892"/>
                  </a:cubicBezTo>
                  <a:cubicBezTo>
                    <a:pt x="1621201" y="698807"/>
                    <a:pt x="1614534" y="701568"/>
                    <a:pt x="1607583" y="701568"/>
                  </a:cubicBezTo>
                  <a:lnTo>
                    <a:pt x="26209" y="701568"/>
                  </a:lnTo>
                  <a:cubicBezTo>
                    <a:pt x="11734" y="701568"/>
                    <a:pt x="0" y="689834"/>
                    <a:pt x="0" y="675359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33792" cy="758718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72948" y="9634446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7" y="0"/>
                </a:lnTo>
                <a:lnTo>
                  <a:pt x="2193867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0516" y="2907309"/>
            <a:ext cx="7910500" cy="5893688"/>
          </a:xfrm>
          <a:custGeom>
            <a:avLst/>
            <a:gdLst/>
            <a:ahLst/>
            <a:cxnLst/>
            <a:rect l="l" t="t" r="r" b="b"/>
            <a:pathLst>
              <a:path w="7910500" h="5893688">
                <a:moveTo>
                  <a:pt x="0" y="0"/>
                </a:moveTo>
                <a:lnTo>
                  <a:pt x="7910499" y="0"/>
                </a:lnTo>
                <a:lnTo>
                  <a:pt x="7910499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1980" y="827371"/>
            <a:ext cx="8909836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NEURAL NETS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48426" y="1865279"/>
            <a:ext cx="5724804" cy="2604167"/>
            <a:chOff x="0" y="-57150"/>
            <a:chExt cx="7633073" cy="34722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7633073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SmoothL1Loss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3037"/>
              <a:ext cx="7633073" cy="2752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dirty="0"/>
            </a:p>
            <a:p>
              <a:pPr>
                <a:lnSpc>
                  <a:spcPts val="2660"/>
                </a:lnSpc>
              </a:pP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n_epoch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= 100,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lr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= 0.001, </a:t>
              </a:r>
              <a:r>
                <a:rPr lang="en-US" sz="1900" dirty="0" err="1">
                  <a:solidFill>
                    <a:srgbClr val="FFFFFF"/>
                  </a:solidFill>
                  <a:latin typeface="Garet"/>
                </a:rPr>
                <a:t>batch_size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=32, </a:t>
              </a:r>
              <a:r>
                <a:rPr lang="en-US" sz="1900" dirty="0">
                  <a:solidFill>
                    <a:srgbClr val="FFFFFF"/>
                  </a:solidFill>
                  <a:latin typeface="Garet Semi-Bold"/>
                </a:rPr>
                <a:t>4fc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 (neurons 128,64,32,1</a:t>
              </a:r>
              <a:r>
                <a:rPr lang="en-US" sz="1900" dirty="0" smtClean="0">
                  <a:solidFill>
                    <a:srgbClr val="FFFFFF"/>
                  </a:solidFill>
                  <a:latin typeface="Garet"/>
                </a:rPr>
                <a:t>),</a:t>
              </a:r>
              <a:r>
                <a:rPr lang="en-US" sz="1900" dirty="0" err="1" smtClean="0">
                  <a:solidFill>
                    <a:srgbClr val="FFFFFF"/>
                  </a:solidFill>
                  <a:latin typeface="Garet"/>
                </a:rPr>
                <a:t>Relu</a:t>
              </a:r>
              <a:endParaRPr lang="en-US" sz="1900" dirty="0">
                <a:solidFill>
                  <a:srgbClr val="FFFFFF"/>
                </a:solidFill>
                <a:latin typeface="Garet"/>
              </a:endParaRPr>
            </a:p>
            <a:p>
              <a:pPr>
                <a:lnSpc>
                  <a:spcPts val="2660"/>
                </a:lnSpc>
              </a:pPr>
              <a:r>
                <a:rPr lang="en-US" sz="1900" dirty="0" smtClean="0">
                  <a:solidFill>
                    <a:srgbClr val="FFFFFF"/>
                  </a:solidFill>
                  <a:latin typeface="Garet"/>
                </a:rPr>
                <a:t>Validation</a:t>
              </a:r>
              <a:r>
                <a:rPr lang="en-US" sz="1900" dirty="0">
                  <a:solidFill>
                    <a:srgbClr val="FFFFFF"/>
                  </a:solidFill>
                  <a:latin typeface="Garet"/>
                </a:rPr>
                <a:t>: MAE: 35137.5334, MAPE: 0.2796 Test: MAE: 32844.1029, MAPE: 0.2681</a:t>
              </a:r>
            </a:p>
            <a:p>
              <a:pPr>
                <a:lnSpc>
                  <a:spcPts val="2660"/>
                </a:lnSpc>
              </a:pPr>
              <a:endParaRPr lang="en-US" sz="1900" dirty="0">
                <a:solidFill>
                  <a:srgbClr val="FFFFFF"/>
                </a:solidFill>
                <a:latin typeface="Garet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74224" y="7627934"/>
            <a:ext cx="1374203" cy="1636039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8850162" y="9263973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03678" y="5578170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6"/>
                </a:lnTo>
                <a:lnTo>
                  <a:pt x="0" y="551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392983" y="7330286"/>
            <a:ext cx="1479808" cy="295671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93423" y="7627934"/>
            <a:ext cx="1479808" cy="295671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75986" y="7330286"/>
            <a:ext cx="1479808" cy="295671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010829" y="4872098"/>
            <a:ext cx="894639" cy="542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75823" y="2448007"/>
            <a:ext cx="8429262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242" y="2233980"/>
            <a:ext cx="11941084" cy="5294191"/>
          </a:xfrm>
          <a:custGeom>
            <a:avLst/>
            <a:gdLst/>
            <a:ahLst/>
            <a:cxnLst/>
            <a:rect l="l" t="t" r="r" b="b"/>
            <a:pathLst>
              <a:path w="11941084" h="5294191">
                <a:moveTo>
                  <a:pt x="0" y="0"/>
                </a:moveTo>
                <a:lnTo>
                  <a:pt x="11941083" y="0"/>
                </a:lnTo>
                <a:lnTo>
                  <a:pt x="11941083" y="5294192"/>
                </a:lnTo>
                <a:lnTo>
                  <a:pt x="0" y="529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33325" y="2233980"/>
            <a:ext cx="4893444" cy="5294191"/>
          </a:xfrm>
          <a:custGeom>
            <a:avLst/>
            <a:gdLst/>
            <a:ahLst/>
            <a:cxnLst/>
            <a:rect l="l" t="t" r="r" b="b"/>
            <a:pathLst>
              <a:path w="4893444" h="5294191">
                <a:moveTo>
                  <a:pt x="0" y="0"/>
                </a:moveTo>
                <a:lnTo>
                  <a:pt x="4893445" y="0"/>
                </a:lnTo>
                <a:lnTo>
                  <a:pt x="4893445" y="5294192"/>
                </a:lnTo>
                <a:lnTo>
                  <a:pt x="0" y="529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0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2848" y="645140"/>
            <a:ext cx="16008684" cy="6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57">
                <a:solidFill>
                  <a:srgbClr val="FF63D8"/>
                </a:solidFill>
                <a:latin typeface="Arcade Gamer"/>
              </a:rPr>
              <a:t>HERE’S WHAT THE DATAFRAME LOOKS LIKE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567" y="2120146"/>
            <a:ext cx="15943733" cy="6361617"/>
          </a:xfrm>
          <a:custGeom>
            <a:avLst/>
            <a:gdLst/>
            <a:ahLst/>
            <a:cxnLst/>
            <a:rect l="l" t="t" r="r" b="b"/>
            <a:pathLst>
              <a:path w="15943733" h="6361617">
                <a:moveTo>
                  <a:pt x="0" y="0"/>
                </a:moveTo>
                <a:lnTo>
                  <a:pt x="15943733" y="0"/>
                </a:lnTo>
                <a:lnTo>
                  <a:pt x="15943733" y="6361617"/>
                </a:lnTo>
                <a:lnTo>
                  <a:pt x="0" y="636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848" y="645140"/>
            <a:ext cx="16008684" cy="6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57">
                <a:solidFill>
                  <a:srgbClr val="FF63D8"/>
                </a:solidFill>
                <a:latin typeface="Arcade Gamer"/>
              </a:rPr>
              <a:t>MISSING VALUES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9844" y="4258056"/>
            <a:ext cx="4528758" cy="4073524"/>
            <a:chOff x="0" y="0"/>
            <a:chExt cx="2052873" cy="18465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2873" cy="1846517"/>
            </a:xfrm>
            <a:custGeom>
              <a:avLst/>
              <a:gdLst/>
              <a:ahLst/>
              <a:cxnLst/>
              <a:rect l="l" t="t" r="r" b="b"/>
              <a:pathLst>
                <a:path w="2052873" h="1846517">
                  <a:moveTo>
                    <a:pt x="34190" y="0"/>
                  </a:moveTo>
                  <a:lnTo>
                    <a:pt x="2018683" y="0"/>
                  </a:lnTo>
                  <a:cubicBezTo>
                    <a:pt x="2027751" y="0"/>
                    <a:pt x="2036447" y="3602"/>
                    <a:pt x="2042859" y="10014"/>
                  </a:cubicBezTo>
                  <a:cubicBezTo>
                    <a:pt x="2049271" y="16426"/>
                    <a:pt x="2052873" y="25122"/>
                    <a:pt x="2052873" y="34190"/>
                  </a:cubicBezTo>
                  <a:lnTo>
                    <a:pt x="2052873" y="1812327"/>
                  </a:lnTo>
                  <a:cubicBezTo>
                    <a:pt x="2052873" y="1831210"/>
                    <a:pt x="2037566" y="1846517"/>
                    <a:pt x="2018683" y="1846517"/>
                  </a:cubicBezTo>
                  <a:lnTo>
                    <a:pt x="34190" y="1846517"/>
                  </a:lnTo>
                  <a:cubicBezTo>
                    <a:pt x="15307" y="1846517"/>
                    <a:pt x="0" y="1831210"/>
                    <a:pt x="0" y="1812327"/>
                  </a:cubicBezTo>
                  <a:lnTo>
                    <a:pt x="0" y="34190"/>
                  </a:lnTo>
                  <a:cubicBezTo>
                    <a:pt x="0" y="15307"/>
                    <a:pt x="15307" y="0"/>
                    <a:pt x="34190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52873" cy="18941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Garet"/>
                </a:rPr>
                <a:t>1871 ROWS</a:t>
              </a: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Garet"/>
                </a:rPr>
                <a:t>TRAINING SET - 80%, TEST SET - 20%, VALIDATION SET - 20% OF THE TRAINING SET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0367" y="1509712"/>
            <a:ext cx="4147092" cy="2289173"/>
            <a:chOff x="0" y="0"/>
            <a:chExt cx="1879865" cy="10376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9865" cy="1037676"/>
            </a:xfrm>
            <a:custGeom>
              <a:avLst/>
              <a:gdLst/>
              <a:ahLst/>
              <a:cxnLst/>
              <a:rect l="l" t="t" r="r" b="b"/>
              <a:pathLst>
                <a:path w="1879865" h="1037676">
                  <a:moveTo>
                    <a:pt x="37337" y="0"/>
                  </a:moveTo>
                  <a:lnTo>
                    <a:pt x="1842528" y="0"/>
                  </a:lnTo>
                  <a:cubicBezTo>
                    <a:pt x="1863149" y="0"/>
                    <a:pt x="1879865" y="16716"/>
                    <a:pt x="1879865" y="37337"/>
                  </a:cubicBezTo>
                  <a:lnTo>
                    <a:pt x="1879865" y="1000339"/>
                  </a:lnTo>
                  <a:cubicBezTo>
                    <a:pt x="1879865" y="1020960"/>
                    <a:pt x="1863149" y="1037676"/>
                    <a:pt x="1842528" y="1037676"/>
                  </a:cubicBezTo>
                  <a:lnTo>
                    <a:pt x="37337" y="1037676"/>
                  </a:lnTo>
                  <a:cubicBezTo>
                    <a:pt x="16716" y="1037676"/>
                    <a:pt x="0" y="1020960"/>
                    <a:pt x="0" y="1000339"/>
                  </a:cubicBezTo>
                  <a:lnTo>
                    <a:pt x="0" y="37337"/>
                  </a:lnTo>
                  <a:cubicBezTo>
                    <a:pt x="0" y="16716"/>
                    <a:pt x="16716" y="0"/>
                    <a:pt x="37337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879865" cy="11043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Garet"/>
                </a:rPr>
                <a:t>METRICS CHOSEN: MAE AND MAPE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33679" y="1017020"/>
            <a:ext cx="17418176" cy="97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384">
                <a:solidFill>
                  <a:srgbClr val="FF63D8"/>
                </a:solidFill>
                <a:latin typeface="Arcade Gamer"/>
              </a:rPr>
              <a:t>THE DATASET ITSELF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4074" y="2153602"/>
            <a:ext cx="368081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isket Mono Bold"/>
              </a:rPr>
              <a:t>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08830" y="3269297"/>
            <a:ext cx="8571305" cy="497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employer (company name)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employer rating (0 to 5)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sector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industry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employer_founded 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employer_revenue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location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estimator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rating range</a:t>
            </a:r>
          </a:p>
          <a:p>
            <a:pPr algn="ctr">
              <a:lnSpc>
                <a:spcPts val="3985"/>
              </a:lnSpc>
            </a:pPr>
            <a:r>
              <a:rPr lang="en-US" sz="2847">
                <a:solidFill>
                  <a:srgbClr val="FFFFFF"/>
                </a:solidFill>
                <a:latin typeface="Canva Sans"/>
              </a:rPr>
              <a:t>job_title_category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1793">
            <a:off x="15393033" y="6143576"/>
            <a:ext cx="1374203" cy="163603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49153" y="8331580"/>
            <a:ext cx="861963" cy="1722235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4251335" y="7779615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767236" y="8910180"/>
            <a:ext cx="1077656" cy="11436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55055" y="6743780"/>
            <a:ext cx="970034" cy="1035835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6211272" y="9010446"/>
            <a:ext cx="3657600" cy="551965"/>
          </a:xfrm>
          <a:custGeom>
            <a:avLst/>
            <a:gdLst/>
            <a:ahLst/>
            <a:cxnLst/>
            <a:rect l="l" t="t" r="r" b="b"/>
            <a:pathLst>
              <a:path w="3657600" h="551965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280155" y="7988923"/>
            <a:ext cx="15198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LOSS 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246" y="2806571"/>
            <a:ext cx="4664421" cy="5544354"/>
          </a:xfrm>
          <a:custGeom>
            <a:avLst/>
            <a:gdLst/>
            <a:ahLst/>
            <a:cxnLst/>
            <a:rect l="l" t="t" r="r" b="b"/>
            <a:pathLst>
              <a:path w="4664421" h="5544354">
                <a:moveTo>
                  <a:pt x="0" y="0"/>
                </a:moveTo>
                <a:lnTo>
                  <a:pt x="4664422" y="0"/>
                </a:lnTo>
                <a:lnTo>
                  <a:pt x="4664422" y="5544354"/>
                </a:lnTo>
                <a:lnTo>
                  <a:pt x="0" y="554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40134" y="2577513"/>
            <a:ext cx="4098850" cy="4736751"/>
          </a:xfrm>
          <a:custGeom>
            <a:avLst/>
            <a:gdLst/>
            <a:ahLst/>
            <a:cxnLst/>
            <a:rect l="l" t="t" r="r" b="b"/>
            <a:pathLst>
              <a:path w="4098850" h="4736751">
                <a:moveTo>
                  <a:pt x="0" y="0"/>
                </a:moveTo>
                <a:lnTo>
                  <a:pt x="4098850" y="0"/>
                </a:lnTo>
                <a:lnTo>
                  <a:pt x="4098850" y="4736750"/>
                </a:lnTo>
                <a:lnTo>
                  <a:pt x="0" y="473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89457" y="9060537"/>
            <a:ext cx="12109086" cy="643746"/>
          </a:xfrm>
          <a:custGeom>
            <a:avLst/>
            <a:gdLst/>
            <a:ahLst/>
            <a:cxnLst/>
            <a:rect l="l" t="t" r="r" b="b"/>
            <a:pathLst>
              <a:path w="12109086" h="643746">
                <a:moveTo>
                  <a:pt x="0" y="0"/>
                </a:moveTo>
                <a:lnTo>
                  <a:pt x="12109086" y="0"/>
                </a:lnTo>
                <a:lnTo>
                  <a:pt x="12109086" y="643746"/>
                </a:lnTo>
                <a:lnTo>
                  <a:pt x="0" y="64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4088">
            <a:off x="11440718" y="3658035"/>
            <a:ext cx="1008234" cy="1905596"/>
          </a:xfrm>
          <a:custGeom>
            <a:avLst/>
            <a:gdLst/>
            <a:ahLst/>
            <a:cxnLst/>
            <a:rect l="l" t="t" r="r" b="b"/>
            <a:pathLst>
              <a:path w="1008234" h="1905596">
                <a:moveTo>
                  <a:pt x="0" y="0"/>
                </a:moveTo>
                <a:lnTo>
                  <a:pt x="1008233" y="0"/>
                </a:lnTo>
                <a:lnTo>
                  <a:pt x="1008233" y="1905596"/>
                </a:lnTo>
                <a:lnTo>
                  <a:pt x="0" y="1905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0616" y="348118"/>
            <a:ext cx="16008684" cy="6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57">
                <a:solidFill>
                  <a:srgbClr val="FF63D8"/>
                </a:solidFill>
                <a:latin typeface="Arcade Gamer"/>
              </a:rPr>
              <a:t>SOME DS JOBS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4221" y="964428"/>
            <a:ext cx="9985938" cy="113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43">
                <a:solidFill>
                  <a:srgbClr val="00C49C"/>
                </a:solidFill>
                <a:latin typeface="Canva Sans Bold"/>
              </a:rPr>
              <a:t>We added a feature ‘job_title_category’ to deal with so much...diversity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914885" y="1894528"/>
            <a:ext cx="16008684" cy="6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57">
                <a:solidFill>
                  <a:srgbClr val="FF63D8"/>
                </a:solidFill>
                <a:latin typeface="Arcade Gamer"/>
              </a:rPr>
              <a:t>BEFORE....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9658" y="8181038"/>
            <a:ext cx="16008684" cy="68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57">
                <a:solidFill>
                  <a:srgbClr val="FF63D8"/>
                </a:solidFill>
                <a:latin typeface="Arcade Gamer"/>
              </a:rPr>
              <a:t>...AFTER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98745" y="2805116"/>
            <a:ext cx="7889255" cy="102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 Bold"/>
              </a:rPr>
              <a:t>btw it’s only top-50 unique job titles</a:t>
            </a: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FFFFFF"/>
                </a:solidFill>
                <a:latin typeface="Canva Sans Bold"/>
              </a:rPr>
              <a:t>(there were much more of them)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5635"/>
            <a:ext cx="5804161" cy="3831255"/>
          </a:xfrm>
          <a:custGeom>
            <a:avLst/>
            <a:gdLst/>
            <a:ahLst/>
            <a:cxnLst/>
            <a:rect l="l" t="t" r="r" b="b"/>
            <a:pathLst>
              <a:path w="5804161" h="3831255">
                <a:moveTo>
                  <a:pt x="0" y="0"/>
                </a:moveTo>
                <a:lnTo>
                  <a:pt x="5804161" y="0"/>
                </a:lnTo>
                <a:lnTo>
                  <a:pt x="5804161" y="3831256"/>
                </a:lnTo>
                <a:lnTo>
                  <a:pt x="0" y="3831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2257" y="5476355"/>
            <a:ext cx="6205503" cy="4591032"/>
          </a:xfrm>
          <a:custGeom>
            <a:avLst/>
            <a:gdLst/>
            <a:ahLst/>
            <a:cxnLst/>
            <a:rect l="l" t="t" r="r" b="b"/>
            <a:pathLst>
              <a:path w="6205503" h="4591032">
                <a:moveTo>
                  <a:pt x="0" y="0"/>
                </a:moveTo>
                <a:lnTo>
                  <a:pt x="6205503" y="0"/>
                </a:lnTo>
                <a:lnTo>
                  <a:pt x="6205503" y="4591033"/>
                </a:lnTo>
                <a:lnTo>
                  <a:pt x="0" y="459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3" r="-10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3552" y="1629654"/>
            <a:ext cx="5249635" cy="3740765"/>
          </a:xfrm>
          <a:custGeom>
            <a:avLst/>
            <a:gdLst/>
            <a:ahLst/>
            <a:cxnLst/>
            <a:rect l="l" t="t" r="r" b="b"/>
            <a:pathLst>
              <a:path w="5249635" h="3740765">
                <a:moveTo>
                  <a:pt x="0" y="0"/>
                </a:moveTo>
                <a:lnTo>
                  <a:pt x="5249635" y="0"/>
                </a:lnTo>
                <a:lnTo>
                  <a:pt x="5249635" y="3740765"/>
                </a:lnTo>
                <a:lnTo>
                  <a:pt x="0" y="374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72" r="-217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6227" y="5814253"/>
            <a:ext cx="5072561" cy="3966341"/>
          </a:xfrm>
          <a:custGeom>
            <a:avLst/>
            <a:gdLst/>
            <a:ahLst/>
            <a:cxnLst/>
            <a:rect l="l" t="t" r="r" b="b"/>
            <a:pathLst>
              <a:path w="5072561" h="3966341">
                <a:moveTo>
                  <a:pt x="0" y="0"/>
                </a:moveTo>
                <a:lnTo>
                  <a:pt x="5072561" y="0"/>
                </a:lnTo>
                <a:lnTo>
                  <a:pt x="5072561" y="3966341"/>
                </a:lnTo>
                <a:lnTo>
                  <a:pt x="0" y="3966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2578" y="1635635"/>
            <a:ext cx="6534044" cy="3734784"/>
          </a:xfrm>
          <a:custGeom>
            <a:avLst/>
            <a:gdLst/>
            <a:ahLst/>
            <a:cxnLst/>
            <a:rect l="l" t="t" r="r" b="b"/>
            <a:pathLst>
              <a:path w="6534044" h="3734784">
                <a:moveTo>
                  <a:pt x="0" y="0"/>
                </a:moveTo>
                <a:lnTo>
                  <a:pt x="6534044" y="0"/>
                </a:lnTo>
                <a:lnTo>
                  <a:pt x="6534044" y="3734784"/>
                </a:lnTo>
                <a:lnTo>
                  <a:pt x="0" y="3734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848" y="635615"/>
            <a:ext cx="16266452" cy="76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951">
                <a:solidFill>
                  <a:srgbClr val="FF63D8"/>
                </a:solidFill>
                <a:latin typeface="Arcade Gamer"/>
              </a:rPr>
              <a:t>EDA #1</a:t>
            </a:r>
          </a:p>
        </p:txBody>
      </p:sp>
      <p:sp>
        <p:nvSpPr>
          <p:cNvPr id="8" name="Freeform 8"/>
          <p:cNvSpPr/>
          <p:nvPr/>
        </p:nvSpPr>
        <p:spPr>
          <a:xfrm>
            <a:off x="12690063" y="5599019"/>
            <a:ext cx="4782613" cy="4181576"/>
          </a:xfrm>
          <a:custGeom>
            <a:avLst/>
            <a:gdLst/>
            <a:ahLst/>
            <a:cxnLst/>
            <a:rect l="l" t="t" r="r" b="b"/>
            <a:pathLst>
              <a:path w="4782613" h="4181576">
                <a:moveTo>
                  <a:pt x="0" y="0"/>
                </a:moveTo>
                <a:lnTo>
                  <a:pt x="4782613" y="0"/>
                </a:lnTo>
                <a:lnTo>
                  <a:pt x="4782613" y="4181575"/>
                </a:lnTo>
                <a:lnTo>
                  <a:pt x="0" y="4181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77178"/>
            <a:ext cx="9653991" cy="5858679"/>
          </a:xfrm>
          <a:custGeom>
            <a:avLst/>
            <a:gdLst/>
            <a:ahLst/>
            <a:cxnLst/>
            <a:rect l="l" t="t" r="r" b="b"/>
            <a:pathLst>
              <a:path w="9653991" h="5858679">
                <a:moveTo>
                  <a:pt x="0" y="0"/>
                </a:moveTo>
                <a:lnTo>
                  <a:pt x="9653991" y="0"/>
                </a:lnTo>
                <a:lnTo>
                  <a:pt x="9653991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44415" y="1477178"/>
            <a:ext cx="8076191" cy="6177979"/>
          </a:xfrm>
          <a:custGeom>
            <a:avLst/>
            <a:gdLst/>
            <a:ahLst/>
            <a:cxnLst/>
            <a:rect l="l" t="t" r="r" b="b"/>
            <a:pathLst>
              <a:path w="8076191" h="6177979">
                <a:moveTo>
                  <a:pt x="0" y="0"/>
                </a:moveTo>
                <a:lnTo>
                  <a:pt x="8076191" y="0"/>
                </a:lnTo>
                <a:lnTo>
                  <a:pt x="8076191" y="6177979"/>
                </a:lnTo>
                <a:lnTo>
                  <a:pt x="0" y="6177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2848" y="635615"/>
            <a:ext cx="16266452" cy="76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951">
                <a:solidFill>
                  <a:srgbClr val="FF63D8"/>
                </a:solidFill>
                <a:latin typeface="Arcade Gamer"/>
              </a:rPr>
              <a:t>EDA #2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5341071" cy="6460367"/>
          </a:xfrm>
          <a:custGeom>
            <a:avLst/>
            <a:gdLst/>
            <a:ahLst/>
            <a:cxnLst/>
            <a:rect l="l" t="t" r="r" b="b"/>
            <a:pathLst>
              <a:path w="5341071" h="6460367">
                <a:moveTo>
                  <a:pt x="0" y="0"/>
                </a:moveTo>
                <a:lnTo>
                  <a:pt x="5341071" y="0"/>
                </a:lnTo>
                <a:lnTo>
                  <a:pt x="5341071" y="6460367"/>
                </a:lnTo>
                <a:lnTo>
                  <a:pt x="0" y="646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03473" y="1836958"/>
            <a:ext cx="5498646" cy="4114800"/>
          </a:xfrm>
          <a:custGeom>
            <a:avLst/>
            <a:gdLst/>
            <a:ahLst/>
            <a:cxnLst/>
            <a:rect l="l" t="t" r="r" b="b"/>
            <a:pathLst>
              <a:path w="5498646" h="4114800">
                <a:moveTo>
                  <a:pt x="0" y="0"/>
                </a:moveTo>
                <a:lnTo>
                  <a:pt x="5498646" y="0"/>
                </a:lnTo>
                <a:lnTo>
                  <a:pt x="54986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64521" y="463404"/>
            <a:ext cx="6540900" cy="4358167"/>
          </a:xfrm>
          <a:custGeom>
            <a:avLst/>
            <a:gdLst/>
            <a:ahLst/>
            <a:cxnLst/>
            <a:rect l="l" t="t" r="r" b="b"/>
            <a:pathLst>
              <a:path w="6540900" h="4358167">
                <a:moveTo>
                  <a:pt x="0" y="0"/>
                </a:moveTo>
                <a:lnTo>
                  <a:pt x="6540900" y="0"/>
                </a:lnTo>
                <a:lnTo>
                  <a:pt x="6540900" y="4358167"/>
                </a:lnTo>
                <a:lnTo>
                  <a:pt x="0" y="435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54663" y="6092239"/>
            <a:ext cx="5834744" cy="3564267"/>
          </a:xfrm>
          <a:custGeom>
            <a:avLst/>
            <a:gdLst/>
            <a:ahLst/>
            <a:cxnLst/>
            <a:rect l="l" t="t" r="r" b="b"/>
            <a:pathLst>
              <a:path w="5834744" h="3564267">
                <a:moveTo>
                  <a:pt x="0" y="0"/>
                </a:moveTo>
                <a:lnTo>
                  <a:pt x="5834743" y="0"/>
                </a:lnTo>
                <a:lnTo>
                  <a:pt x="5834743" y="3564267"/>
                </a:lnTo>
                <a:lnTo>
                  <a:pt x="0" y="3564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51331" y="5166550"/>
            <a:ext cx="6636669" cy="4489956"/>
          </a:xfrm>
          <a:custGeom>
            <a:avLst/>
            <a:gdLst/>
            <a:ahLst/>
            <a:cxnLst/>
            <a:rect l="l" t="t" r="r" b="b"/>
            <a:pathLst>
              <a:path w="6636669" h="4489956">
                <a:moveTo>
                  <a:pt x="0" y="0"/>
                </a:moveTo>
                <a:lnTo>
                  <a:pt x="6636669" y="0"/>
                </a:lnTo>
                <a:lnTo>
                  <a:pt x="6636669" y="4489956"/>
                </a:lnTo>
                <a:lnTo>
                  <a:pt x="0" y="448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848" y="635615"/>
            <a:ext cx="16266452" cy="76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951">
                <a:solidFill>
                  <a:srgbClr val="FF63D8"/>
                </a:solidFill>
                <a:latin typeface="Arcade Gamer"/>
              </a:rPr>
              <a:t>EDA #3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1939" y="3564175"/>
            <a:ext cx="4322791" cy="2178051"/>
            <a:chOff x="0" y="0"/>
            <a:chExt cx="1138513" cy="573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13" cy="573643"/>
            </a:xfrm>
            <a:custGeom>
              <a:avLst/>
              <a:gdLst/>
              <a:ahLst/>
              <a:cxnLst/>
              <a:rect l="l" t="t" r="r" b="b"/>
              <a:pathLst>
                <a:path w="1138513" h="57364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485886"/>
                  </a:lnTo>
                  <a:cubicBezTo>
                    <a:pt x="1138513" y="534353"/>
                    <a:pt x="1099223" y="573643"/>
                    <a:pt x="1050756" y="573643"/>
                  </a:cubicBezTo>
                  <a:lnTo>
                    <a:pt x="87757" y="573643"/>
                  </a:lnTo>
                  <a:cubicBezTo>
                    <a:pt x="39290" y="573643"/>
                    <a:pt x="0" y="534353"/>
                    <a:pt x="0" y="485886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38513" cy="64031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TOP-3 MOST POPULAR EMPLOYERS: APPLE, META, MICROSOFT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6324" y="697774"/>
            <a:ext cx="17695351" cy="178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3"/>
              </a:lnSpc>
            </a:pPr>
            <a:r>
              <a:rPr lang="en-US" sz="6083">
                <a:solidFill>
                  <a:srgbClr val="FF63D8"/>
                </a:solidFill>
                <a:latin typeface="Arcade Gamer"/>
              </a:rPr>
              <a:t>SOME STUFF WE NOTICED ABOUT THE JOBS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85580" y="3177877"/>
            <a:ext cx="4322791" cy="3349626"/>
            <a:chOff x="0" y="0"/>
            <a:chExt cx="1138513" cy="8822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8513" cy="882206"/>
            </a:xfrm>
            <a:custGeom>
              <a:avLst/>
              <a:gdLst/>
              <a:ahLst/>
              <a:cxnLst/>
              <a:rect l="l" t="t" r="r" b="b"/>
              <a:pathLst>
                <a:path w="1138513" h="882206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794449"/>
                  </a:lnTo>
                  <a:cubicBezTo>
                    <a:pt x="1138513" y="842916"/>
                    <a:pt x="1099223" y="882206"/>
                    <a:pt x="1050756" y="882206"/>
                  </a:cubicBezTo>
                  <a:lnTo>
                    <a:pt x="87757" y="882206"/>
                  </a:lnTo>
                  <a:cubicBezTo>
                    <a:pt x="39290" y="882206"/>
                    <a:pt x="0" y="842916"/>
                    <a:pt x="0" y="794449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38513" cy="9488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TOP-3 MOST POPULAR SECTORS: INFORMATION TECHNOLOGY, MANAGEMENT AND CONSULTING, HEALTHCARE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3267" y="7051359"/>
            <a:ext cx="4322791" cy="1787526"/>
            <a:chOff x="0" y="0"/>
            <a:chExt cx="1138513" cy="470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8513" cy="470789"/>
            </a:xfrm>
            <a:custGeom>
              <a:avLst/>
              <a:gdLst/>
              <a:ahLst/>
              <a:cxnLst/>
              <a:rect l="l" t="t" r="r" b="b"/>
              <a:pathLst>
                <a:path w="1138513" h="470789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83032"/>
                  </a:lnTo>
                  <a:cubicBezTo>
                    <a:pt x="1138513" y="431499"/>
                    <a:pt x="1099223" y="470789"/>
                    <a:pt x="1050756" y="470789"/>
                  </a:cubicBezTo>
                  <a:lnTo>
                    <a:pt x="87757" y="470789"/>
                  </a:lnTo>
                  <a:cubicBezTo>
                    <a:pt x="39290" y="470789"/>
                    <a:pt x="0" y="431499"/>
                    <a:pt x="0" y="383032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38513" cy="5374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THE AVERAGE EMPLOYER RATING IS 3.8 (NOT SO BAD)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22457" y="3564175"/>
            <a:ext cx="4322791" cy="1787526"/>
            <a:chOff x="0" y="0"/>
            <a:chExt cx="1138513" cy="4707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8513" cy="470789"/>
            </a:xfrm>
            <a:custGeom>
              <a:avLst/>
              <a:gdLst/>
              <a:ahLst/>
              <a:cxnLst/>
              <a:rect l="l" t="t" r="r" b="b"/>
              <a:pathLst>
                <a:path w="1138513" h="470789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83032"/>
                  </a:lnTo>
                  <a:cubicBezTo>
                    <a:pt x="1138513" y="431499"/>
                    <a:pt x="1099223" y="470789"/>
                    <a:pt x="1050756" y="470789"/>
                  </a:cubicBezTo>
                  <a:lnTo>
                    <a:pt x="87757" y="470789"/>
                  </a:lnTo>
                  <a:cubicBezTo>
                    <a:pt x="39290" y="470789"/>
                    <a:pt x="0" y="431499"/>
                    <a:pt x="0" y="383032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38513" cy="5374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THE OLDEST COMPANY HIRING IS 399 YEARS OLD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22457" y="6270309"/>
            <a:ext cx="4322791" cy="3740151"/>
            <a:chOff x="0" y="0"/>
            <a:chExt cx="1138513" cy="9850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8513" cy="985060"/>
            </a:xfrm>
            <a:custGeom>
              <a:avLst/>
              <a:gdLst/>
              <a:ahLst/>
              <a:cxnLst/>
              <a:rect l="l" t="t" r="r" b="b"/>
              <a:pathLst>
                <a:path w="1138513" h="985060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897304"/>
                  </a:lnTo>
                  <a:cubicBezTo>
                    <a:pt x="1138513" y="945770"/>
                    <a:pt x="1099223" y="985060"/>
                    <a:pt x="1050756" y="985060"/>
                  </a:cubicBezTo>
                  <a:lnTo>
                    <a:pt x="87757" y="985060"/>
                  </a:lnTo>
                  <a:cubicBezTo>
                    <a:pt x="39290" y="985060"/>
                    <a:pt x="0" y="945770"/>
                    <a:pt x="0" y="897304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138513" cy="105173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TOP-3 LOCATIONS BY FREQUENCY: NEW YORK, SAN FRANCISCO, WASHINGTON.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HOWEVER, REMOTE WORK IS EVEN MORE POPULAR.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01883" y="7221776"/>
            <a:ext cx="5031335" cy="2178051"/>
            <a:chOff x="0" y="0"/>
            <a:chExt cx="1325125" cy="573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5125" cy="573643"/>
            </a:xfrm>
            <a:custGeom>
              <a:avLst/>
              <a:gdLst/>
              <a:ahLst/>
              <a:cxnLst/>
              <a:rect l="l" t="t" r="r" b="b"/>
              <a:pathLst>
                <a:path w="1325125" h="573643">
                  <a:moveTo>
                    <a:pt x="75398" y="0"/>
                  </a:moveTo>
                  <a:lnTo>
                    <a:pt x="1249727" y="0"/>
                  </a:lnTo>
                  <a:cubicBezTo>
                    <a:pt x="1291368" y="0"/>
                    <a:pt x="1325125" y="33757"/>
                    <a:pt x="1325125" y="75398"/>
                  </a:cubicBezTo>
                  <a:lnTo>
                    <a:pt x="1325125" y="498245"/>
                  </a:lnTo>
                  <a:cubicBezTo>
                    <a:pt x="1325125" y="518242"/>
                    <a:pt x="1317182" y="537419"/>
                    <a:pt x="1303042" y="551559"/>
                  </a:cubicBezTo>
                  <a:cubicBezTo>
                    <a:pt x="1288902" y="565699"/>
                    <a:pt x="1269724" y="573643"/>
                    <a:pt x="1249727" y="573643"/>
                  </a:cubicBezTo>
                  <a:lnTo>
                    <a:pt x="75398" y="573643"/>
                  </a:lnTo>
                  <a:cubicBezTo>
                    <a:pt x="33757" y="573643"/>
                    <a:pt x="0" y="539886"/>
                    <a:pt x="0" y="498245"/>
                  </a:cubicBezTo>
                  <a:lnTo>
                    <a:pt x="0" y="75398"/>
                  </a:lnTo>
                  <a:cubicBezTo>
                    <a:pt x="0" y="55401"/>
                    <a:pt x="7944" y="36224"/>
                    <a:pt x="22084" y="22084"/>
                  </a:cubicBezTo>
                  <a:cubicBezTo>
                    <a:pt x="36224" y="7944"/>
                    <a:pt x="55401" y="0"/>
                    <a:pt x="7539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325125" cy="64031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THE SMALLEST SALARY: 34560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THE LARGEST: 900000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340</Words>
  <Application>Microsoft Office PowerPoint</Application>
  <PresentationFormat>Произвольный</PresentationFormat>
  <Paragraphs>83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Garet</vt:lpstr>
      <vt:lpstr>Garet Semi-Bold</vt:lpstr>
      <vt:lpstr>Disket Mono</vt:lpstr>
      <vt:lpstr>Arial</vt:lpstr>
      <vt:lpstr>Canva Sans Bold</vt:lpstr>
      <vt:lpstr>Canva Sans</vt:lpstr>
      <vt:lpstr>Arcade Gamer</vt:lpstr>
      <vt:lpstr>Garet Bold</vt:lpstr>
      <vt:lpstr>Disket Mono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6</dc:title>
  <cp:lastModifiedBy>Ксения Куделич</cp:lastModifiedBy>
  <cp:revision>2</cp:revision>
  <dcterms:created xsi:type="dcterms:W3CDTF">2006-08-16T00:00:00Z</dcterms:created>
  <dcterms:modified xsi:type="dcterms:W3CDTF">2024-03-05T17:40:44Z</dcterms:modified>
  <dc:identifier>DAF-lapTnbQ</dc:identifier>
</cp:coreProperties>
</file>